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handoutMasterIdLst>
    <p:handoutMasterId r:id="rId37"/>
  </p:handoutMasterIdLst>
  <p:sldIdLst>
    <p:sldId id="552" r:id="rId2"/>
    <p:sldId id="762" r:id="rId3"/>
    <p:sldId id="772" r:id="rId4"/>
    <p:sldId id="766" r:id="rId5"/>
    <p:sldId id="769" r:id="rId6"/>
    <p:sldId id="791" r:id="rId7"/>
    <p:sldId id="813" r:id="rId8"/>
    <p:sldId id="814" r:id="rId9"/>
    <p:sldId id="489" r:id="rId10"/>
    <p:sldId id="794" r:id="rId11"/>
    <p:sldId id="795" r:id="rId12"/>
    <p:sldId id="815" r:id="rId13"/>
    <p:sldId id="796" r:id="rId14"/>
    <p:sldId id="797" r:id="rId15"/>
    <p:sldId id="798" r:id="rId16"/>
    <p:sldId id="799" r:id="rId17"/>
    <p:sldId id="770" r:id="rId18"/>
    <p:sldId id="816" r:id="rId19"/>
    <p:sldId id="771" r:id="rId20"/>
    <p:sldId id="817" r:id="rId21"/>
    <p:sldId id="773" r:id="rId22"/>
    <p:sldId id="800" r:id="rId23"/>
    <p:sldId id="774" r:id="rId24"/>
    <p:sldId id="819" r:id="rId25"/>
    <p:sldId id="820" r:id="rId26"/>
    <p:sldId id="821" r:id="rId27"/>
    <p:sldId id="822" r:id="rId28"/>
    <p:sldId id="823" r:id="rId29"/>
    <p:sldId id="824" r:id="rId30"/>
    <p:sldId id="825" r:id="rId31"/>
    <p:sldId id="826" r:id="rId32"/>
    <p:sldId id="806" r:id="rId33"/>
    <p:sldId id="827" r:id="rId34"/>
    <p:sldId id="828" r:id="rId35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" userDrawn="1">
          <p15:clr>
            <a:srgbClr val="A4A3A4"/>
          </p15:clr>
        </p15:guide>
        <p15:guide id="2" pos="6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1E27"/>
    <a:srgbClr val="929292"/>
    <a:srgbClr val="1F80C3"/>
    <a:srgbClr val="E17420"/>
    <a:srgbClr val="7030A0"/>
    <a:srgbClr val="372185"/>
    <a:srgbClr val="1E143F"/>
    <a:srgbClr val="B77A64"/>
    <a:srgbClr val="2A3183"/>
    <a:srgbClr val="00B2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87805" autoAdjust="0"/>
  </p:normalViewPr>
  <p:slideViewPr>
    <p:cSldViewPr snapToGrid="0" snapToObjects="1">
      <p:cViewPr varScale="1">
        <p:scale>
          <a:sx n="90" d="100"/>
          <a:sy n="90" d="100"/>
        </p:scale>
        <p:origin x="740" y="60"/>
      </p:cViewPr>
      <p:guideLst>
        <p:guide orient="horz" pos="305"/>
        <p:guide pos="61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44" d="100"/>
          <a:sy n="144" d="100"/>
        </p:scale>
        <p:origin x="577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E41B243-5C9C-A848-8528-B7309067526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6A449D-2AFE-2F48-941E-860CBB28927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9D34D-F982-A149-AE4B-2CEEBF8D24BC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A6E845-7707-5245-85CD-E9441862A6C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651BFE-1C6F-1845-A564-710F3F695C3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D885E-D4EE-E948-B494-3D56C2C31C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60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AD634-B286-CF4C-B608-BAEDD7C846A9}" type="datetimeFigureOut">
              <a:rPr lang="en-US" smtClean="0"/>
              <a:t>11/2/2025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B6ED8-9D91-5E4C-8236-27D5494AAD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793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50058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random forest works by using some of the features in the data to build a tree; another set of features to build another tree; and so on. At prediction time, each tree (built on separate data) makes a prediction and the results are aggregated by mode or mean. If we have a classification problem each tree basically votes and the most popular choice wins (mode). If regression, every tree votes and we take the average as </a:t>
            </a:r>
            <a:r>
              <a:rPr lang="en-GB" dirty="0" err="1"/>
              <a:t>y_hat</a:t>
            </a:r>
            <a:r>
              <a:rPr lang="en-GB" dirty="0"/>
              <a:t> (mean).</a:t>
            </a:r>
          </a:p>
        </p:txBody>
      </p:sp>
    </p:spTree>
    <p:extLst>
      <p:ext uri="{BB962C8B-B14F-4D97-AF65-F5344CB8AC3E}">
        <p14:creationId xmlns:p14="http://schemas.microsoft.com/office/powerpoint/2010/main" val="1747322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Basic random forest works by using some of the features in the data to build a tree; another set of features to build another tree; and so on. At prediction time, each tree (built on separate data) makes a prediction and the results are aggregated by mode or mean. If we have a classification problem each tree basically votes and the most popular choice wins (mode). If regression, every tree votes and we take the average as </a:t>
            </a:r>
            <a:r>
              <a:rPr lang="en-GB" dirty="0" err="1"/>
              <a:t>y_hat</a:t>
            </a:r>
            <a:r>
              <a:rPr lang="en-GB" dirty="0"/>
              <a:t> (mean).</a:t>
            </a:r>
          </a:p>
        </p:txBody>
      </p:sp>
    </p:spTree>
    <p:extLst>
      <p:ext uri="{BB962C8B-B14F-4D97-AF65-F5344CB8AC3E}">
        <p14:creationId xmlns:p14="http://schemas.microsoft.com/office/powerpoint/2010/main" val="754244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3955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6041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43407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9881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7977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63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2211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942D0465-3912-4561-9571-4248B2DFFC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75135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0242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325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datec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60114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are going to perform regression on this data … which is neither simple of linear</a:t>
            </a:r>
          </a:p>
        </p:txBody>
      </p:sp>
    </p:spTree>
    <p:extLst>
      <p:ext uri="{BB962C8B-B14F-4D97-AF65-F5344CB8AC3E}">
        <p14:creationId xmlns:p14="http://schemas.microsoft.com/office/powerpoint/2010/main" val="36676329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first build a very simple model … y = 7.9. It is clearly too simple. From this tree we have residuals … measures of error. Effectively this is y - </a:t>
            </a:r>
            <a:r>
              <a:rPr lang="en-GB" dirty="0" err="1"/>
              <a:t>y_hat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6088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74666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53958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Previous residuals (left) vs new residuals (right)</a:t>
            </a:r>
          </a:p>
        </p:txBody>
      </p:sp>
    </p:spTree>
    <p:extLst>
      <p:ext uri="{BB962C8B-B14F-4D97-AF65-F5344CB8AC3E}">
        <p14:creationId xmlns:p14="http://schemas.microsoft.com/office/powerpoint/2010/main" val="25223575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038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7169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3948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4385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2AB2C453-C254-4E6F-9A41-F41E0190C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182700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50834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300980-20CA-4CBB-933F-30B29EB9B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Making Decision Trees GREAT Again … by making lots of them either concurrently or consecutively</a:t>
            </a:r>
          </a:p>
        </p:txBody>
      </p:sp>
    </p:spTree>
    <p:extLst>
      <p:ext uri="{BB962C8B-B14F-4D97-AF65-F5344CB8AC3E}">
        <p14:creationId xmlns:p14="http://schemas.microsoft.com/office/powerpoint/2010/main" val="26533508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855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20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0826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65300980-20CA-4CBB-933F-30B29EB9B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Making Decision Trees GREAT Again</a:t>
            </a:r>
          </a:p>
        </p:txBody>
      </p:sp>
    </p:spTree>
    <p:extLst>
      <p:ext uri="{BB962C8B-B14F-4D97-AF65-F5344CB8AC3E}">
        <p14:creationId xmlns:p14="http://schemas.microsoft.com/office/powerpoint/2010/main" val="664262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43A03A10-E069-4148-B23B-99279820C7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do so by recognising this truth. Building complex models is hard. Either we are really careful about it and it will take a lot of time, intelligence and skill. Or, we are relatively quick about it and we overfit.</a:t>
            </a:r>
          </a:p>
        </p:txBody>
      </p:sp>
    </p:spTree>
    <p:extLst>
      <p:ext uri="{BB962C8B-B14F-4D97-AF65-F5344CB8AC3E}">
        <p14:creationId xmlns:p14="http://schemas.microsoft.com/office/powerpoint/2010/main" val="1702954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8E5B9845-DE14-4ED5-A39F-B9080EB168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dat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9391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B6ED8-9D91-5E4C-8236-27D5494AAD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55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 -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12FF59-EBEF-FA48-A78B-D1E577608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03221" y="0"/>
            <a:ext cx="5640779" cy="4784032"/>
          </a:xfrm>
          <a:prstGeom prst="rect">
            <a:avLst/>
          </a:prstGeom>
        </p:spPr>
      </p:pic>
      <p:pic>
        <p:nvPicPr>
          <p:cNvPr id="5" name="Picture 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99C54D-DE29-5A45-8ED4-BD41F4CDD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33913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25525" y="1430970"/>
            <a:ext cx="2453481" cy="11229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5525" y="2643178"/>
            <a:ext cx="2453481" cy="6225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Presenters name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25525" y="3385010"/>
            <a:ext cx="2453481" cy="3381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64AD1-69B2-BA4B-9148-D3C0DD646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16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3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Bullet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14C920B-4FC3-AE40-B2E8-174576ECA2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21" r="8684"/>
          <a:stretch/>
        </p:blipFill>
        <p:spPr>
          <a:xfrm>
            <a:off x="5602224" y="0"/>
            <a:ext cx="3541776" cy="48489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393211-0C8D-5944-B0AE-B25526CC50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266" y="0"/>
            <a:ext cx="1848689" cy="4640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EB63D8-B174-784F-86A1-939A8EB453D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BA90696D-9EEB-5C47-88DD-915E9B958E2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AEEF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A9C3486-2D58-524A-89B6-5FAF1D8D0CA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1" y="910726"/>
            <a:ext cx="5373684" cy="3459385"/>
          </a:xfrm>
          <a:prstGeom prst="rect">
            <a:avLst/>
          </a:prstGeom>
        </p:spPr>
        <p:txBody>
          <a:bodyPr lIns="0" tIns="0" rIns="0" bIns="0"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 b="0">
                <a:solidFill>
                  <a:schemeClr val="tx1"/>
                </a:solidFill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Bullet points can be inserted here</a:t>
            </a:r>
          </a:p>
          <a:p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9099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5CBA9F-780B-8447-8B45-6E9D7046C9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36C8165F-8E4C-AC41-8016-AAFD900115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AEEF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3891253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arning outcome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3600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0"/>
          </p:nvPr>
        </p:nvSpPr>
        <p:spPr>
          <a:xfrm>
            <a:off x="614359" y="1451414"/>
            <a:ext cx="7143369" cy="57616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Rectangle 6"/>
          <p:cNvSpPr/>
          <p:nvPr/>
        </p:nvSpPr>
        <p:spPr>
          <a:xfrm>
            <a:off x="7757728" y="1444883"/>
            <a:ext cx="749808" cy="582692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5" name="Content Placeholder 7"/>
          <p:cNvSpPr>
            <a:spLocks noGrp="1"/>
          </p:cNvSpPr>
          <p:nvPr>
            <p:ph sz="quarter" idx="11"/>
          </p:nvPr>
        </p:nvSpPr>
        <p:spPr>
          <a:xfrm>
            <a:off x="614357" y="2104557"/>
            <a:ext cx="7143369" cy="57616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757727" y="2098025"/>
            <a:ext cx="749808" cy="582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7" name="Content Placeholder 7"/>
          <p:cNvSpPr>
            <a:spLocks noGrp="1"/>
          </p:cNvSpPr>
          <p:nvPr>
            <p:ph sz="quarter" idx="12"/>
          </p:nvPr>
        </p:nvSpPr>
        <p:spPr>
          <a:xfrm>
            <a:off x="614357" y="2757699"/>
            <a:ext cx="7143369" cy="57616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757726" y="2751168"/>
            <a:ext cx="749808" cy="58269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9" name="Content Placeholder 7"/>
          <p:cNvSpPr>
            <a:spLocks noGrp="1"/>
          </p:cNvSpPr>
          <p:nvPr>
            <p:ph sz="quarter" idx="13"/>
          </p:nvPr>
        </p:nvSpPr>
        <p:spPr>
          <a:xfrm>
            <a:off x="614356" y="3417373"/>
            <a:ext cx="7143369" cy="57616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757725" y="3410842"/>
            <a:ext cx="749808" cy="582692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1" name="Rectangle 10"/>
          <p:cNvSpPr/>
          <p:nvPr userDrawn="1"/>
        </p:nvSpPr>
        <p:spPr>
          <a:xfrm>
            <a:off x="7757728" y="1444883"/>
            <a:ext cx="749808" cy="582692"/>
          </a:xfrm>
          <a:prstGeom prst="rect">
            <a:avLst/>
          </a:prstGeom>
          <a:solidFill>
            <a:srgbClr val="00206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2" name="Rectangle 11"/>
          <p:cNvSpPr/>
          <p:nvPr userDrawn="1"/>
        </p:nvSpPr>
        <p:spPr>
          <a:xfrm>
            <a:off x="7757727" y="2098025"/>
            <a:ext cx="749808" cy="58269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3" name="Rectangle 12"/>
          <p:cNvSpPr/>
          <p:nvPr userDrawn="1"/>
        </p:nvSpPr>
        <p:spPr>
          <a:xfrm>
            <a:off x="7757726" y="2751168"/>
            <a:ext cx="749808" cy="582692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4" name="Rectangle 13"/>
          <p:cNvSpPr/>
          <p:nvPr userDrawn="1"/>
        </p:nvSpPr>
        <p:spPr>
          <a:xfrm>
            <a:off x="7757725" y="3410842"/>
            <a:ext cx="749808" cy="582692"/>
          </a:xfrm>
          <a:prstGeom prst="rect">
            <a:avLst/>
          </a:prstGeom>
          <a:solidFill>
            <a:srgbClr val="7030A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39611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tro - ver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712FF59-EBEF-FA48-A78B-D1E5776084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400" t="3516" r="9168"/>
          <a:stretch/>
        </p:blipFill>
        <p:spPr>
          <a:xfrm>
            <a:off x="2750344" y="0"/>
            <a:ext cx="6393656" cy="4804231"/>
          </a:xfrm>
          <a:prstGeom prst="rect">
            <a:avLst/>
          </a:prstGeom>
        </p:spPr>
      </p:pic>
      <p:pic>
        <p:nvPicPr>
          <p:cNvPr id="5" name="Picture 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99C54D-DE29-5A45-8ED4-BD41F4CDD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33913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25525" y="1430970"/>
            <a:ext cx="2453481" cy="11229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025525" y="2643178"/>
            <a:ext cx="2453481" cy="62253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Presenters name goes here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25525" y="3385010"/>
            <a:ext cx="2453481" cy="3381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64AD1-69B2-BA4B-9148-D3C0DD646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0842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Muliple presen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DC92AB-5DC4-1A47-90C4-286865EC0EF3}"/>
              </a:ext>
            </a:extLst>
          </p:cNvPr>
          <p:cNvSpPr/>
          <p:nvPr userDrawn="1"/>
        </p:nvSpPr>
        <p:spPr>
          <a:xfrm>
            <a:off x="3325091" y="0"/>
            <a:ext cx="5818909" cy="4629150"/>
          </a:xfrm>
          <a:prstGeom prst="rect">
            <a:avLst/>
          </a:prstGeom>
          <a:solidFill>
            <a:srgbClr val="00AEEF"/>
          </a:solidFill>
          <a:ln>
            <a:solidFill>
              <a:srgbClr val="00B2D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drawing, table&#10;&#10;Description automatically generated">
            <a:extLst>
              <a:ext uri="{FF2B5EF4-FFF2-40B4-BE49-F238E27FC236}">
                <a16:creationId xmlns:a16="http://schemas.microsoft.com/office/drawing/2014/main" id="{AD99C54D-DE29-5A45-8ED4-BD41F4CDD9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633913" cy="51435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025525" y="1430969"/>
            <a:ext cx="2453481" cy="184068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0000"/>
              </a:lnSpc>
              <a:defRPr sz="2400" b="1" i="0" baseline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63136" y="2314575"/>
            <a:ext cx="2895868" cy="101117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1" i="0" baseline="0">
                <a:solidFill>
                  <a:schemeClr val="bg1"/>
                </a:solidFill>
                <a:latin typeface="+mn-lt"/>
                <a:ea typeface="Avenir Next Medium" charset="0"/>
                <a:cs typeface="Avenir Next Medium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Multiple presenters names go here</a:t>
            </a:r>
          </a:p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1025525" y="3385010"/>
            <a:ext cx="2453481" cy="3381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0" i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pPr lvl="0"/>
            <a:r>
              <a:rPr lang="en-US" dirty="0"/>
              <a:t>Date / location / additional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664AD1-69B2-BA4B-9148-D3C0DD64668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922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3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A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64CA8B3-9151-FA4D-9D83-CD08CD5C22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CA058636-EF35-144A-8B49-4176C7BBC5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50" y="716074"/>
            <a:ext cx="6992687" cy="11229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0000"/>
              </a:lnSpc>
              <a:defRPr sz="30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9571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- dark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"/>
            <a:ext cx="9144000" cy="5143499"/>
          </a:xfrm>
          <a:prstGeom prst="rect">
            <a:avLst/>
          </a:prstGeom>
          <a:solidFill>
            <a:srgbClr val="0054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79CB0-65E1-FC4A-9A4D-BFC770B68B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32596"/>
            <a:ext cx="9144000" cy="51435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B87B8A09-016F-C74D-B813-61FFC590A78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750" y="716400"/>
            <a:ext cx="6992687" cy="112296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80000"/>
              </a:lnSpc>
              <a:defRPr sz="3000" b="1" i="0" baseline="0">
                <a:solidFill>
                  <a:schemeClr val="bg1"/>
                </a:solidFill>
                <a:latin typeface="+mn-lt"/>
                <a:ea typeface="Avenir Next" charset="0"/>
                <a:cs typeface="Avenir Next" charset="0"/>
              </a:defRPr>
            </a:lvl1pPr>
          </a:lstStyle>
          <a:p>
            <a:r>
              <a:rPr lang="en-US" dirty="0"/>
              <a:t>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118854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 userDrawn="1"/>
        </p:nvCxnSpPr>
        <p:spPr>
          <a:xfrm>
            <a:off x="674703" y="2823957"/>
            <a:ext cx="770581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518400" y="910726"/>
            <a:ext cx="7705817" cy="3459385"/>
          </a:xfrm>
          <a:prstGeom prst="rect">
            <a:avLst/>
          </a:prstGeom>
        </p:spPr>
        <p:txBody>
          <a:bodyPr lIns="0" tIns="0" rIns="0" bIns="0"/>
          <a:lstStyle>
            <a:lvl1pPr marL="171450" marR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 b="0">
                <a:solidFill>
                  <a:schemeClr val="tx1"/>
                </a:solidFill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Bullet points can be inserted here</a:t>
            </a:r>
          </a:p>
          <a:p>
            <a:endParaRPr lang="en-US" dirty="0"/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B0F0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58D72-60F0-B14C-BA89-4762D5E93C2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45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6CB5C439-6FAA-3447-B449-7E9D281CA36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0" y="910726"/>
            <a:ext cx="7705817" cy="345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2DD"/>
              </a:buClr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Copy can be inserted here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915B0822-3721-E04F-A9AD-2B03D9A0B56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54A4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5F4719-5E8F-8A40-9508-AD7335CAE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66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opy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34DECE-446E-3640-B311-BC4DE4EACF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545" r="11492"/>
          <a:stretch/>
        </p:blipFill>
        <p:spPr>
          <a:xfrm>
            <a:off x="5718757" y="0"/>
            <a:ext cx="3425243" cy="46264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0420F-4804-EB47-B1CF-4E8222EA8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266" y="0"/>
            <a:ext cx="1848689" cy="4640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7AEE1-9787-2749-A4D9-2E73D9E869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62F2DAE-071C-7B4C-83CF-305FA6C3FF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1" y="910726"/>
            <a:ext cx="5373684" cy="345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2DD"/>
              </a:buClr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Copy can be inserted here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79BC37F-FEB3-8B44-988C-1B87C47DA7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54A4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3194992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Copy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734DECE-446E-3640-B311-BC4DE4EACF7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8854" r="18854"/>
          <a:stretch/>
        </p:blipFill>
        <p:spPr>
          <a:xfrm>
            <a:off x="6241312" y="1"/>
            <a:ext cx="2902688" cy="4629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70420F-4804-EB47-B1CF-4E8222EA8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81266" y="0"/>
            <a:ext cx="1848689" cy="46401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7AEE1-9787-2749-A4D9-2E73D9E8699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4629150"/>
            <a:ext cx="9144000" cy="514350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62F2DAE-071C-7B4C-83CF-305FA6C3FF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401" y="910726"/>
            <a:ext cx="5373684" cy="3459385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B2DD"/>
              </a:buClr>
              <a:buSzTx/>
              <a:buFontTx/>
              <a:buNone/>
              <a:tabLst/>
              <a:defRPr b="0" i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>
              <a:buClr>
                <a:srgbClr val="00B2DD"/>
              </a:buClr>
            </a:pPr>
            <a:r>
              <a:rPr lang="en-US" dirty="0">
                <a:latin typeface="+mn-lt"/>
              </a:rPr>
              <a:t>Copy can be inserted here</a:t>
            </a: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  <a:p>
            <a:pPr>
              <a:buClr>
                <a:srgbClr val="00B2DD"/>
              </a:buClr>
            </a:pPr>
            <a:endParaRPr lang="en-US" dirty="0">
              <a:latin typeface="+mn-lt"/>
            </a:endParaRP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B79BC37F-FEB3-8B44-988C-1B87C47DA7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400" y="362850"/>
            <a:ext cx="5373684" cy="38086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400" b="1" baseline="0">
                <a:solidFill>
                  <a:srgbClr val="0054A4"/>
                </a:solidFill>
              </a:defRPr>
            </a:lvl1pPr>
          </a:lstStyle>
          <a:p>
            <a:r>
              <a:rPr lang="en-US" dirty="0">
                <a:solidFill>
                  <a:srgbClr val="00B2DD"/>
                </a:solidFill>
                <a:latin typeface="+mn-lt"/>
              </a:rPr>
              <a:t>Page title</a:t>
            </a:r>
          </a:p>
        </p:txBody>
      </p:sp>
    </p:spTree>
    <p:extLst>
      <p:ext uri="{BB962C8B-B14F-4D97-AF65-F5344CB8AC3E}">
        <p14:creationId xmlns:p14="http://schemas.microsoft.com/office/powerpoint/2010/main" val="2698583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0438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702" r:id="rId2"/>
    <p:sldLayoutId id="2147483695" r:id="rId3"/>
    <p:sldLayoutId id="2147483680" r:id="rId4"/>
    <p:sldLayoutId id="2147483694" r:id="rId5"/>
    <p:sldLayoutId id="2147483693" r:id="rId6"/>
    <p:sldLayoutId id="2147483698" r:id="rId7"/>
    <p:sldLayoutId id="2147483699" r:id="rId8"/>
    <p:sldLayoutId id="2147483703" r:id="rId9"/>
    <p:sldLayoutId id="2147483700" r:id="rId10"/>
    <p:sldLayoutId id="2147483701" r:id="rId11"/>
    <p:sldLayoutId id="2147483704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online.stat.psu.edu/stat555/node/119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oepeacock.com/blink-blink-blink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ibm.com/topics/decision-trees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F7917-A9E8-CE4D-BE4D-012E6C99E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196" y="1656761"/>
            <a:ext cx="2378177" cy="1656615"/>
          </a:xfrm>
        </p:spPr>
        <p:txBody>
          <a:bodyPr/>
          <a:lstStyle/>
          <a:p>
            <a:r>
              <a:rPr lang="en-US" sz="2800" dirty="0"/>
              <a:t>Data Science &amp; Generative AI</a:t>
            </a:r>
            <a:endParaRPr lang="en-US" sz="2800" i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D81921D-E43F-468E-A12F-43A896CA3689}"/>
              </a:ext>
            </a:extLst>
          </p:cNvPr>
          <p:cNvSpPr txBox="1">
            <a:spLocks/>
          </p:cNvSpPr>
          <p:nvPr/>
        </p:nvSpPr>
        <p:spPr>
          <a:xfrm>
            <a:off x="4572000" y="3446810"/>
            <a:ext cx="4348166" cy="1401089"/>
          </a:xfrm>
          <a:prstGeom prst="rect">
            <a:avLst/>
          </a:prstGeom>
        </p:spPr>
        <p:txBody>
          <a:bodyPr vert="horz" lIns="82296" tIns="41148" rIns="82296" bIns="41148" rtlCol="0" anchor="t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1" i="0" kern="1200" baseline="0">
                <a:solidFill>
                  <a:schemeClr val="bg1"/>
                </a:solidFill>
                <a:latin typeface="Calibri" charset="0"/>
                <a:ea typeface="+mj-ea"/>
                <a:cs typeface="+mj-cs"/>
              </a:defRPr>
            </a:lvl1pPr>
          </a:lstStyle>
          <a:p>
            <a:r>
              <a:rPr lang="en-US" sz="3000" dirty="0"/>
              <a:t>Session 5: </a:t>
            </a:r>
            <a:br>
              <a:rPr lang="en-US" sz="3000" dirty="0"/>
            </a:br>
            <a:r>
              <a:rPr lang="en-GB" sz="3000" dirty="0"/>
              <a:t>Ensemble Models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06B6AFA1-A704-4371-B107-A4AC434E6118}"/>
              </a:ext>
            </a:extLst>
          </p:cNvPr>
          <p:cNvSpPr txBox="1">
            <a:spLocks/>
          </p:cNvSpPr>
          <p:nvPr/>
        </p:nvSpPr>
        <p:spPr>
          <a:xfrm>
            <a:off x="1141228" y="2658431"/>
            <a:ext cx="2378177" cy="577571"/>
          </a:xfrm>
          <a:prstGeom prst="rect">
            <a:avLst/>
          </a:prstGeom>
        </p:spPr>
        <p:txBody>
          <a:bodyPr vert="horz" lIns="82296" tIns="41148" rIns="82296" bIns="41148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Dr Michael Mortenson</a:t>
            </a:r>
            <a:br>
              <a:rPr lang="en-US" dirty="0"/>
            </a:br>
            <a:r>
              <a:rPr lang="en-US" dirty="0"/>
              <a:t>Associate Professor (Reader)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41038B0-FC2D-4AC7-B22E-B6D27F7C0A63}"/>
              </a:ext>
            </a:extLst>
          </p:cNvPr>
          <p:cNvSpPr txBox="1">
            <a:spLocks/>
          </p:cNvSpPr>
          <p:nvPr/>
        </p:nvSpPr>
        <p:spPr>
          <a:xfrm>
            <a:off x="1141228" y="3121987"/>
            <a:ext cx="2242148" cy="263550"/>
          </a:xfrm>
          <a:prstGeom prst="rect">
            <a:avLst/>
          </a:prstGeom>
        </p:spPr>
        <p:txBody>
          <a:bodyPr vert="horz" lIns="82296" tIns="41148" rIns="82296" bIns="41148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400" b="0" i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70" dirty="0"/>
              <a:t>michael.mortenson@wbs.ac.uk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E7CFB-3E79-4880-BE14-80ECA2FF85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0904">
            <a:off x="5246803" y="460431"/>
            <a:ext cx="3007332" cy="30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61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1 ML Programs: Code + data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5" name="Picture 6" descr="Image result for input function output">
            <a:extLst>
              <a:ext uri="{FF2B5EF4-FFF2-40B4-BE49-F238E27FC236}">
                <a16:creationId xmlns:a16="http://schemas.microsoft.com/office/drawing/2014/main" id="{EBA6F905-4977-47EA-8742-60A9550DF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02" y="457446"/>
            <a:ext cx="4468601" cy="441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4415C-FA15-47AA-9481-921C3C2743C6}"/>
              </a:ext>
            </a:extLst>
          </p:cNvPr>
          <p:cNvSpPr txBox="1"/>
          <p:nvPr/>
        </p:nvSpPr>
        <p:spPr>
          <a:xfrm>
            <a:off x="3743331" y="838313"/>
            <a:ext cx="400041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programmed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CC1864-45FA-4FAD-9445-1D9A4D8D006E}"/>
              </a:ext>
            </a:extLst>
          </p:cNvPr>
          <p:cNvSpPr txBox="1"/>
          <p:nvPr/>
        </p:nvSpPr>
        <p:spPr>
          <a:xfrm>
            <a:off x="4632644" y="3308196"/>
            <a:ext cx="3494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latin typeface="Courier New" panose="02070309020205020404" pitchFamily="49" charset="0"/>
                <a:cs typeface="Courier New" panose="02070309020205020404" pitchFamily="49" charset="0"/>
              </a:rPr>
              <a:t>learned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F4AD9DD-DD80-4FF7-9075-F8C89B36EC2C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4534" y="1488915"/>
            <a:ext cx="929832" cy="11247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E68FA6-DB34-444F-8FD6-8B77C674CE02}"/>
              </a:ext>
            </a:extLst>
          </p:cNvPr>
          <p:cNvCxnSpPr>
            <a:cxnSpLocks/>
          </p:cNvCxnSpPr>
          <p:nvPr/>
        </p:nvCxnSpPr>
        <p:spPr bwMode="auto">
          <a:xfrm>
            <a:off x="4774534" y="2643110"/>
            <a:ext cx="1462100" cy="80165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804907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95B1F01-9CB3-44FF-B80A-4BE49DDA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407" y="473954"/>
            <a:ext cx="4899186" cy="406715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2 Random Forest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F3D4-0129-44AE-8BF5-724D809C09C8}"/>
              </a:ext>
            </a:extLst>
          </p:cNvPr>
          <p:cNvSpPr txBox="1"/>
          <p:nvPr/>
        </p:nvSpPr>
        <p:spPr>
          <a:xfrm>
            <a:off x="1932167" y="4626178"/>
            <a:ext cx="5987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 err="1">
                <a:solidFill>
                  <a:schemeClr val="bg1"/>
                </a:solidFill>
              </a:rPr>
              <a:t>Virnodkar</a:t>
            </a:r>
            <a:r>
              <a:rPr lang="en-GB" sz="1400" dirty="0">
                <a:solidFill>
                  <a:schemeClr val="bg1"/>
                </a:solidFill>
              </a:rPr>
              <a:t> S </a:t>
            </a:r>
            <a:r>
              <a:rPr lang="en-GB" sz="1400" i="1" dirty="0">
                <a:solidFill>
                  <a:schemeClr val="bg1"/>
                </a:solidFill>
              </a:rPr>
              <a:t>et al</a:t>
            </a:r>
            <a:r>
              <a:rPr lang="en-GB" sz="1400" dirty="0">
                <a:solidFill>
                  <a:schemeClr val="bg1"/>
                </a:solidFill>
              </a:rPr>
              <a:t>. (2020). Remote sensing and machine learning for crop water stress determination in various crops: a critical review. </a:t>
            </a:r>
            <a:r>
              <a:rPr lang="en-GB" sz="1400" i="1" dirty="0">
                <a:solidFill>
                  <a:schemeClr val="bg1"/>
                </a:solidFill>
              </a:rPr>
              <a:t>Precision Agriculture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21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1244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2 Random Forest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8F3D4-0129-44AE-8BF5-724D809C09C8}"/>
              </a:ext>
            </a:extLst>
          </p:cNvPr>
          <p:cNvSpPr txBox="1"/>
          <p:nvPr/>
        </p:nvSpPr>
        <p:spPr>
          <a:xfrm>
            <a:off x="1932167" y="4626178"/>
            <a:ext cx="598733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 err="1">
                <a:solidFill>
                  <a:schemeClr val="bg1"/>
                </a:solidFill>
              </a:rPr>
              <a:t>Virnodkar</a:t>
            </a:r>
            <a:r>
              <a:rPr lang="en-GB" sz="1400" dirty="0">
                <a:solidFill>
                  <a:schemeClr val="bg1"/>
                </a:solidFill>
              </a:rPr>
              <a:t> S </a:t>
            </a:r>
            <a:r>
              <a:rPr lang="en-GB" sz="1400" i="1" dirty="0">
                <a:solidFill>
                  <a:schemeClr val="bg1"/>
                </a:solidFill>
              </a:rPr>
              <a:t>et al</a:t>
            </a:r>
            <a:r>
              <a:rPr lang="en-GB" sz="1400" dirty="0">
                <a:solidFill>
                  <a:schemeClr val="bg1"/>
                </a:solidFill>
              </a:rPr>
              <a:t>. (2020). Remote sensing and machine learning for crop water stress determination in various crops: a critical review. </a:t>
            </a:r>
            <a:r>
              <a:rPr lang="en-GB" sz="1400" i="1" dirty="0">
                <a:solidFill>
                  <a:schemeClr val="bg1"/>
                </a:solidFill>
              </a:rPr>
              <a:t>Precision Agriculture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r>
              <a:rPr lang="en-GB" sz="1400" b="1" dirty="0">
                <a:solidFill>
                  <a:schemeClr val="bg1"/>
                </a:solidFill>
              </a:rPr>
              <a:t>21</a:t>
            </a:r>
            <a:r>
              <a:rPr lang="en-GB" sz="1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71F144-FC12-41F8-B700-704A212EB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8846" y="854539"/>
            <a:ext cx="5886307" cy="364951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D7C1E17-241D-4B91-88D2-C67E88743942}"/>
              </a:ext>
            </a:extLst>
          </p:cNvPr>
          <p:cNvCxnSpPr>
            <a:cxnSpLocks/>
          </p:cNvCxnSpPr>
          <p:nvPr/>
        </p:nvCxnSpPr>
        <p:spPr>
          <a:xfrm>
            <a:off x="1807535" y="4111255"/>
            <a:ext cx="60960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AD555807-C6E6-4749-87B5-F1DDCEAB9E72}"/>
              </a:ext>
            </a:extLst>
          </p:cNvPr>
          <p:cNvSpPr txBox="1"/>
          <p:nvPr/>
        </p:nvSpPr>
        <p:spPr>
          <a:xfrm>
            <a:off x="1605514" y="3685521"/>
            <a:ext cx="10845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latin typeface="Bahnschrift SemiBold Condensed" panose="020B0502040204020203" pitchFamily="34" charset="0"/>
              </a:rPr>
              <a:t>Prediction</a:t>
            </a:r>
          </a:p>
        </p:txBody>
      </p:sp>
    </p:spTree>
    <p:extLst>
      <p:ext uri="{BB962C8B-B14F-4D97-AF65-F5344CB8AC3E}">
        <p14:creationId xmlns:p14="http://schemas.microsoft.com/office/powerpoint/2010/main" val="2572342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2 Random Forest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6" y="804407"/>
            <a:ext cx="8209999" cy="22866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Random forests are an ensemble of decision trees all trained on different data;</a:t>
            </a:r>
            <a:br>
              <a:rPr lang="en-GB" sz="2400" dirty="0"/>
            </a:b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We first split our dataset (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N </a:t>
            </a:r>
            <a:r>
              <a:rPr lang="en-GB" sz="2400" dirty="0"/>
              <a:t>) into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 </a:t>
            </a:r>
            <a:r>
              <a:rPr lang="en-GB" sz="2400" dirty="0">
                <a:ea typeface="Cambria Math" panose="02040503050406030204" pitchFamily="18" charset="0"/>
              </a:rPr>
              <a:t>smaller chunks of data (usually by features). We then train 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  </a:t>
            </a:r>
            <a:r>
              <a:rPr lang="en-GB" sz="2400" dirty="0">
                <a:ea typeface="Cambria Math" panose="02040503050406030204" pitchFamily="18" charset="0"/>
              </a:rPr>
              <a:t>models, each trained on part of the data.</a:t>
            </a:r>
            <a:br>
              <a:rPr lang="en-GB" sz="2400" dirty="0"/>
            </a:b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However, in many cases we do not want to reduce the size of our training data. We want all our trees to learn from a “full” dataset …</a:t>
            </a:r>
          </a:p>
        </p:txBody>
      </p:sp>
    </p:spTree>
    <p:extLst>
      <p:ext uri="{BB962C8B-B14F-4D97-AF65-F5344CB8AC3E}">
        <p14:creationId xmlns:p14="http://schemas.microsoft.com/office/powerpoint/2010/main" val="393899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3 Bagging (Bootstrap Aggregating)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A2FCEF-9D57-4A7D-BBDA-FB7BA6B470D5}"/>
              </a:ext>
            </a:extLst>
          </p:cNvPr>
          <p:cNvSpPr/>
          <p:nvPr/>
        </p:nvSpPr>
        <p:spPr>
          <a:xfrm>
            <a:off x="2258164" y="1415329"/>
            <a:ext cx="2989691" cy="138700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9A1111-8EFA-4A83-AEBA-C8D9B2E2A3D0}"/>
              </a:ext>
            </a:extLst>
          </p:cNvPr>
          <p:cNvSpPr/>
          <p:nvPr/>
        </p:nvSpPr>
        <p:spPr>
          <a:xfrm>
            <a:off x="5247855" y="1415329"/>
            <a:ext cx="2989691" cy="138700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397CD1-8D3D-41A2-AAB8-F15B120D25D2}"/>
              </a:ext>
            </a:extLst>
          </p:cNvPr>
          <p:cNvSpPr/>
          <p:nvPr/>
        </p:nvSpPr>
        <p:spPr>
          <a:xfrm>
            <a:off x="2258164" y="2802335"/>
            <a:ext cx="2989691" cy="138700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61823E-C3BB-475D-BD29-E13207279781}"/>
              </a:ext>
            </a:extLst>
          </p:cNvPr>
          <p:cNvSpPr/>
          <p:nvPr/>
        </p:nvSpPr>
        <p:spPr>
          <a:xfrm>
            <a:off x="5247855" y="2802335"/>
            <a:ext cx="2989691" cy="1387006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BECF54-7BFE-48D7-9DF6-C2FF7E43B771}"/>
              </a:ext>
            </a:extLst>
          </p:cNvPr>
          <p:cNvSpPr txBox="1"/>
          <p:nvPr/>
        </p:nvSpPr>
        <p:spPr>
          <a:xfrm>
            <a:off x="230583" y="1922204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Unobtainable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EB1AEE-917A-447B-9E7D-1926BD0A6805}"/>
              </a:ext>
            </a:extLst>
          </p:cNvPr>
          <p:cNvSpPr txBox="1"/>
          <p:nvPr/>
        </p:nvSpPr>
        <p:spPr>
          <a:xfrm>
            <a:off x="5247855" y="1031413"/>
            <a:ext cx="298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Hypothesised / Estimated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E89DA3-D1F8-4DDB-93DC-27A1B8B3C219}"/>
              </a:ext>
            </a:extLst>
          </p:cNvPr>
          <p:cNvSpPr txBox="1"/>
          <p:nvPr/>
        </p:nvSpPr>
        <p:spPr>
          <a:xfrm>
            <a:off x="2258163" y="1034057"/>
            <a:ext cx="2989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Real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DEED52-A8AF-4576-8FB6-7E7ED519414A}"/>
              </a:ext>
            </a:extLst>
          </p:cNvPr>
          <p:cNvSpPr txBox="1"/>
          <p:nvPr/>
        </p:nvSpPr>
        <p:spPr>
          <a:xfrm>
            <a:off x="230583" y="3309210"/>
            <a:ext cx="202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Obtainable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D378DF-8944-4DC0-9390-A22026224C7C}"/>
              </a:ext>
            </a:extLst>
          </p:cNvPr>
          <p:cNvSpPr txBox="1"/>
          <p:nvPr/>
        </p:nvSpPr>
        <p:spPr>
          <a:xfrm>
            <a:off x="2258164" y="2975257"/>
            <a:ext cx="2989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The Training Sample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9B1A5E-4D46-4E99-8218-7ABE09B9F5FF}"/>
              </a:ext>
            </a:extLst>
          </p:cNvPr>
          <p:cNvSpPr txBox="1"/>
          <p:nvPr/>
        </p:nvSpPr>
        <p:spPr>
          <a:xfrm>
            <a:off x="2258166" y="1588251"/>
            <a:ext cx="2989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Production (future)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0E50AD-BC65-4946-AD4A-2C0EF57AFB21}"/>
              </a:ext>
            </a:extLst>
          </p:cNvPr>
          <p:cNvSpPr txBox="1"/>
          <p:nvPr/>
        </p:nvSpPr>
        <p:spPr>
          <a:xfrm>
            <a:off x="5241225" y="2957229"/>
            <a:ext cx="2989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A Synthetic Sample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6B7AA7-B5A1-46A8-8EDF-16B401EF3837}"/>
              </a:ext>
            </a:extLst>
          </p:cNvPr>
          <p:cNvSpPr txBox="1"/>
          <p:nvPr/>
        </p:nvSpPr>
        <p:spPr>
          <a:xfrm>
            <a:off x="5233274" y="1568261"/>
            <a:ext cx="29896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/>
              <a:t>The True Population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811AB26-C011-4F44-A895-8AE373347871}"/>
              </a:ext>
            </a:extLst>
          </p:cNvPr>
          <p:cNvCxnSpPr>
            <a:cxnSpLocks/>
          </p:cNvCxnSpPr>
          <p:nvPr/>
        </p:nvCxnSpPr>
        <p:spPr>
          <a:xfrm flipH="1">
            <a:off x="4890046" y="2122772"/>
            <a:ext cx="74742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32A555-BC39-4CD9-AB25-706410081013}"/>
              </a:ext>
            </a:extLst>
          </p:cNvPr>
          <p:cNvCxnSpPr>
            <a:cxnSpLocks/>
          </p:cNvCxnSpPr>
          <p:nvPr/>
        </p:nvCxnSpPr>
        <p:spPr>
          <a:xfrm flipH="1">
            <a:off x="4858242" y="2537563"/>
            <a:ext cx="899824" cy="69861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4617D3E-BECB-4128-80CE-D3A809583274}"/>
              </a:ext>
            </a:extLst>
          </p:cNvPr>
          <p:cNvCxnSpPr>
            <a:cxnSpLocks/>
          </p:cNvCxnSpPr>
          <p:nvPr/>
        </p:nvCxnSpPr>
        <p:spPr>
          <a:xfrm>
            <a:off x="6742700" y="2592405"/>
            <a:ext cx="7951" cy="41985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4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Bootstrap">
            <a:extLst>
              <a:ext uri="{FF2B5EF4-FFF2-40B4-BE49-F238E27FC236}">
                <a16:creationId xmlns:a16="http://schemas.microsoft.com/office/drawing/2014/main" id="{B097E163-0D51-46E9-B968-C7E5327CF9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240" y="616905"/>
            <a:ext cx="5436683" cy="400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3 Bagging (Bootstrap Aggregating)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CA976-A8EA-46D7-8A46-7DE716C3E61B}"/>
              </a:ext>
            </a:extLst>
          </p:cNvPr>
          <p:cNvSpPr txBox="1"/>
          <p:nvPr/>
        </p:nvSpPr>
        <p:spPr>
          <a:xfrm>
            <a:off x="2286000" y="4743985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0" i="0" u="none" strike="noStrike" dirty="0">
                <a:solidFill>
                  <a:schemeClr val="bg1"/>
                </a:solidFill>
                <a:effectLst/>
                <a:latin typeface="Helvetica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https://online.stat.psu.edu/stat555/node/119/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96013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4 Random Forest (with Bagging)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F6CD3C31-D2B3-41D7-8059-DB738C9B173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1506" y="804407"/>
                <a:ext cx="8209999" cy="2286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Use bootstrap sampling (sampling with replacement) to create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datasets.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Cambria Math" panose="02040503050406030204" pitchFamily="18" charset="0"/>
                  </a:rPr>
                  <a:t>We then train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GB" sz="2400" dirty="0">
                    <a:ea typeface="Cambria Math" panose="02040503050406030204" pitchFamily="18" charset="0"/>
                  </a:rPr>
                  <a:t>models, each trained on a separate dataset. </a:t>
                </a:r>
                <a:endParaRPr lang="en-GB" sz="1000" dirty="0">
                  <a:ea typeface="Cambria Math" panose="020405030504060302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Cambria Math" panose="02040503050406030204" pitchFamily="18" charset="0"/>
                  </a:rPr>
                  <a:t>Each of these </a:t>
                </a:r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GB" sz="2400" dirty="0"/>
                  <a:t> datasets are sampled datasets.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These are synthetic (fake) samples – but based on the distribution of the data. E.g. it will look like the real data we have but with random variations.</a:t>
                </a:r>
                <a:br>
                  <a:rPr lang="en-GB" sz="2400" dirty="0"/>
                </a:br>
                <a:endParaRPr lang="en-GB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b="1" dirty="0"/>
                  <a:t>DON’T BE SCARED OF RANDOMNESS!!</a:t>
                </a:r>
              </a:p>
            </p:txBody>
          </p:sp>
        </mc:Choice>
        <mc:Fallback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F6CD3C31-D2B3-41D7-8059-DB738C9B1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1506" y="804407"/>
                <a:ext cx="8209999" cy="2286664"/>
              </a:xfrm>
              <a:blipFill>
                <a:blip r:embed="rId3"/>
                <a:stretch>
                  <a:fillRect l="-2079" t="-5867" r="-2598" b="-469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7885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2.</a:t>
            </a:r>
            <a:r>
              <a:rPr lang="en-GB" dirty="0">
                <a:solidFill>
                  <a:srgbClr val="00AEEF"/>
                </a:solidFill>
              </a:rPr>
              <a:t>5 Random Forest Hyperparameters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7" y="804407"/>
            <a:ext cx="8082778" cy="22866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en-GB" sz="2400" dirty="0"/>
              <a:t>: Number of trees to build (</a:t>
            </a:r>
            <a:r>
              <a:rPr lang="en-GB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M</a:t>
            </a:r>
            <a:r>
              <a:rPr lang="en-GB" sz="2400" dirty="0"/>
              <a:t> ). Corresponds to the number of </a:t>
            </a:r>
            <a:r>
              <a:rPr lang="en-GB" sz="2400" dirty="0" err="1"/>
              <a:t>boostrapped</a:t>
            </a:r>
            <a:r>
              <a:rPr lang="en-GB" sz="2400" dirty="0"/>
              <a:t> data samples we will create.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dirty="0"/>
              <a:t>The usual decision tree hyperparameters.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488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6349-59DD-448D-BEFA-A4331617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A1D6-C076-48C7-B7DA-3F306B7A40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Autofit/>
          </a:bodyPr>
          <a:lstStyle/>
          <a:p>
            <a:r>
              <a:rPr lang="en-GB" sz="216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14262-823D-4315-9A4D-9A8754DBB78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Autofit/>
          </a:bodyPr>
          <a:lstStyle/>
          <a:p>
            <a:r>
              <a:rPr lang="en-GB" sz="2160" dirty="0"/>
              <a:t>Random Forests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2F934D-3D38-4B54-8108-05EFF31621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6923" y="2771183"/>
            <a:ext cx="7143369" cy="576160"/>
          </a:xfrm>
        </p:spPr>
        <p:txBody>
          <a:bodyPr anchor="ctr">
            <a:noAutofit/>
          </a:bodyPr>
          <a:lstStyle/>
          <a:p>
            <a:r>
              <a:rPr lang="en-GB" sz="2160" b="1" u="sng" dirty="0"/>
              <a:t>Gradient Boosted Decision Trees (GBDT)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1D25C-A7D5-4BF7-8913-310ACBC8E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040" y="3319043"/>
            <a:ext cx="6429032" cy="782561"/>
          </a:xfrm>
        </p:spPr>
        <p:txBody>
          <a:bodyPr anchor="ctr">
            <a:normAutofit/>
          </a:bodyPr>
          <a:lstStyle/>
          <a:p>
            <a:r>
              <a:rPr lang="en-GB" sz="2160" dirty="0"/>
              <a:t>Asynchronous Tasks</a:t>
            </a:r>
          </a:p>
        </p:txBody>
      </p:sp>
    </p:spTree>
    <p:extLst>
      <p:ext uri="{BB962C8B-B14F-4D97-AF65-F5344CB8AC3E}">
        <p14:creationId xmlns:p14="http://schemas.microsoft.com/office/powerpoint/2010/main" val="609170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1 What is the Hardest Part of Writing an Essay?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6150" name="Picture 6" descr="Blink. Blink. Blink. • Joe Peacock's Website">
            <a:extLst>
              <a:ext uri="{FF2B5EF4-FFF2-40B4-BE49-F238E27FC236}">
                <a16:creationId xmlns:a16="http://schemas.microsoft.com/office/drawing/2014/main" id="{62EAF87A-C9CC-4C69-BE16-E734C7D82C0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93" y="800265"/>
            <a:ext cx="3087922" cy="308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511C4F-D5C0-40F5-B2F2-6AE32258701E}"/>
              </a:ext>
            </a:extLst>
          </p:cNvPr>
          <p:cNvSpPr/>
          <p:nvPr/>
        </p:nvSpPr>
        <p:spPr>
          <a:xfrm>
            <a:off x="518399" y="800265"/>
            <a:ext cx="4053601" cy="3231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292007-60F5-41ED-98A3-84820411C6D8}"/>
              </a:ext>
            </a:extLst>
          </p:cNvPr>
          <p:cNvSpPr txBox="1"/>
          <p:nvPr/>
        </p:nvSpPr>
        <p:spPr>
          <a:xfrm>
            <a:off x="2560326" y="4731026"/>
            <a:ext cx="450043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Image Credit: 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Blink. Blink. Blink. • Joe Peacock's Website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749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1.1</a:t>
            </a:r>
            <a:r>
              <a:rPr lang="en-GB" dirty="0">
                <a:solidFill>
                  <a:srgbClr val="00AEEF"/>
                </a:solidFill>
              </a:rPr>
              <a:t> The Story So Far …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A8922C-43AB-4CA6-9AD0-433C19812586}"/>
              </a:ext>
            </a:extLst>
          </p:cNvPr>
          <p:cNvSpPr/>
          <p:nvPr/>
        </p:nvSpPr>
        <p:spPr bwMode="auto">
          <a:xfrm>
            <a:off x="5552399" y="1339241"/>
            <a:ext cx="2950096" cy="20698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4" name="Picture 6" descr="Image result for input function output">
            <a:extLst>
              <a:ext uri="{FF2B5EF4-FFF2-40B4-BE49-F238E27FC236}">
                <a16:creationId xmlns:a16="http://schemas.microsoft.com/office/drawing/2014/main" id="{F6398C1E-AB6B-4763-8AE3-59A2DADF5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635" y="1630584"/>
            <a:ext cx="2880729" cy="28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7C16B933-48FF-4F5B-83AE-423F97D9CF40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18399" y="860066"/>
                <a:ext cx="3585768" cy="2286664"/>
              </a:xfrm>
            </p:spPr>
            <p:txBody>
              <a:bodyPr/>
              <a:lstStyle/>
              <a:p>
                <a:pPr>
                  <a:buClr>
                    <a:srgbClr val="00B0F0"/>
                  </a:buClr>
                </a:pPr>
                <a:br>
                  <a:rPr lang="en-GB" sz="2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+ …+ 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GB" sz="2400" dirty="0"/>
              </a:p>
            </p:txBody>
          </p:sp>
        </mc:Choice>
        <mc:Fallback>
          <p:sp>
            <p:nvSpPr>
              <p:cNvPr id="15" name="Text Placeholder 1">
                <a:extLst>
                  <a:ext uri="{FF2B5EF4-FFF2-40B4-BE49-F238E27FC236}">
                    <a16:creationId xmlns:a16="http://schemas.microsoft.com/office/drawing/2014/main" id="{7C16B933-48FF-4F5B-83AE-423F97D9C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18399" y="860066"/>
                <a:ext cx="3585768" cy="2286664"/>
              </a:xfrm>
              <a:blipFill>
                <a:blip r:embed="rId4"/>
                <a:stretch>
                  <a:fillRect l="-102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DD7EA1-17FC-4353-8F8F-A1D503515010}"/>
              </a:ext>
            </a:extLst>
          </p:cNvPr>
          <p:cNvCxnSpPr>
            <a:cxnSpLocks/>
          </p:cNvCxnSpPr>
          <p:nvPr/>
        </p:nvCxnSpPr>
        <p:spPr>
          <a:xfrm>
            <a:off x="2311283" y="1559442"/>
            <a:ext cx="970633" cy="3756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3CA39-8610-4A45-891E-6430B16B4EA9}"/>
              </a:ext>
            </a:extLst>
          </p:cNvPr>
          <p:cNvSpPr txBox="1"/>
          <p:nvPr/>
        </p:nvSpPr>
        <p:spPr>
          <a:xfrm>
            <a:off x="357573" y="2837908"/>
            <a:ext cx="3189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/>
              <a:t>Sigmoid / logistic function:</a:t>
            </a:r>
            <a:br>
              <a:rPr lang="en-GB" sz="1800" b="1" dirty="0"/>
            </a:br>
            <a:r>
              <a:rPr lang="en-GB" sz="1800" dirty="0"/>
              <a:t>Takes the regression output and turns it into the probability of class 1 (0 to 1)</a:t>
            </a:r>
            <a:endParaRPr lang="en-GB" sz="1800" b="1" dirty="0"/>
          </a:p>
        </p:txBody>
      </p:sp>
      <p:pic>
        <p:nvPicPr>
          <p:cNvPr id="18" name="Picture 2" descr="GraphPad Prism 8 Curve Fitting Guide - How simple logistic ...">
            <a:extLst>
              <a:ext uri="{FF2B5EF4-FFF2-40B4-BE49-F238E27FC236}">
                <a16:creationId xmlns:a16="http://schemas.microsoft.com/office/drawing/2014/main" id="{1439628E-605F-4AD2-97E8-8696CB7B3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869" y="837622"/>
            <a:ext cx="3508368" cy="2378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081B7B1-BCE7-4C30-9650-F11962A65B9E}"/>
              </a:ext>
            </a:extLst>
          </p:cNvPr>
          <p:cNvCxnSpPr>
            <a:cxnSpLocks/>
          </p:cNvCxnSpPr>
          <p:nvPr/>
        </p:nvCxnSpPr>
        <p:spPr>
          <a:xfrm>
            <a:off x="6222810" y="1722132"/>
            <a:ext cx="511026" cy="0"/>
          </a:xfrm>
          <a:prstGeom prst="line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EC1BA24-EDFA-43B3-836A-0BAC8DB4A7BD}"/>
              </a:ext>
            </a:extLst>
          </p:cNvPr>
          <p:cNvCxnSpPr>
            <a:cxnSpLocks/>
          </p:cNvCxnSpPr>
          <p:nvPr/>
        </p:nvCxnSpPr>
        <p:spPr>
          <a:xfrm flipV="1">
            <a:off x="5675259" y="2984602"/>
            <a:ext cx="646143" cy="9446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435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2 The Blindmen and the Elephant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241A4-FC3A-448B-AE99-176E680C4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16" y="743717"/>
            <a:ext cx="4312768" cy="43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94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4FE362-2AEC-4CEA-9B51-4D640E5E7FA2}"/>
              </a:ext>
            </a:extLst>
          </p:cNvPr>
          <p:cNvSpPr/>
          <p:nvPr/>
        </p:nvSpPr>
        <p:spPr>
          <a:xfrm>
            <a:off x="-198783" y="4460682"/>
            <a:ext cx="9660835" cy="8505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71E33AD-7148-4837-9B05-FE7A5A0D0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101" y="214562"/>
            <a:ext cx="7207007" cy="50485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74CDB2-89B2-4474-9004-68AE86B9C9D8}"/>
              </a:ext>
            </a:extLst>
          </p:cNvPr>
          <p:cNvSpPr/>
          <p:nvPr/>
        </p:nvSpPr>
        <p:spPr bwMode="auto">
          <a:xfrm>
            <a:off x="1620558" y="2793788"/>
            <a:ext cx="5544616" cy="22322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F9410F-9791-4CEE-900C-603EA347B6FC}"/>
              </a:ext>
            </a:extLst>
          </p:cNvPr>
          <p:cNvSpPr/>
          <p:nvPr/>
        </p:nvSpPr>
        <p:spPr bwMode="auto">
          <a:xfrm>
            <a:off x="3466642" y="314694"/>
            <a:ext cx="1872208" cy="24790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364BFA7-0934-4130-B5AD-AF47898AB4C6}"/>
              </a:ext>
            </a:extLst>
          </p:cNvPr>
          <p:cNvSpPr/>
          <p:nvPr/>
        </p:nvSpPr>
        <p:spPr bwMode="auto">
          <a:xfrm>
            <a:off x="5220958" y="993588"/>
            <a:ext cx="2448272" cy="189602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2 The Blindmen and the Elephant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4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3 Boosting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6" y="804407"/>
            <a:ext cx="8209999" cy="228666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sz="2200" dirty="0"/>
              <a:t>Begin with a very weak algorithm configuration (such as a </a:t>
            </a:r>
            <a:r>
              <a:rPr lang="en-GB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max_depth</a:t>
            </a:r>
            <a:r>
              <a:rPr lang="en-GB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  <a:r>
              <a:rPr lang="en-GB" sz="2200" dirty="0"/>
              <a:t> decision tree) and assign data and initial weight (all data assigned an equal weight of 1/𝑛);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Run the decision tree algorithm;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Increase the weights for data which was incorrectly classified, and decrease the weights for data correctly classified;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Run the algorithm with bias towards the higher weighted data. Add the resultant lines/rules to the existing model;</a:t>
            </a:r>
          </a:p>
          <a:p>
            <a:pPr marL="457200" indent="-457200">
              <a:buFont typeface="+mj-lt"/>
              <a:buAutoNum type="arabicPeriod"/>
            </a:pPr>
            <a:r>
              <a:rPr lang="en-GB" sz="2200" dirty="0"/>
              <a:t>Repeat (3) to (4) until we reach the max trees / </a:t>
            </a:r>
            <a:r>
              <a:rPr lang="en-GB" sz="2000" dirty="0"/>
              <a:t> </a:t>
            </a:r>
            <a:r>
              <a:rPr lang="en-GB" sz="2000" dirty="0" err="1">
                <a:latin typeface="Courier New" panose="02070309020205020404" pitchFamily="49" charset="0"/>
                <a:ea typeface="Cambria Math" panose="02040503050406030204" pitchFamily="18" charset="0"/>
                <a:cs typeface="Courier New" panose="02070309020205020404" pitchFamily="49" charset="0"/>
              </a:rPr>
              <a:t>n_estimators</a:t>
            </a:r>
            <a:r>
              <a:rPr lang="en-GB" sz="2200" dirty="0"/>
              <a:t> hyperparameter. After multiple iterations, the algorithm will find a far more sophisticated model!</a:t>
            </a:r>
          </a:p>
        </p:txBody>
      </p:sp>
    </p:spTree>
    <p:extLst>
      <p:ext uri="{BB962C8B-B14F-4D97-AF65-F5344CB8AC3E}">
        <p14:creationId xmlns:p14="http://schemas.microsoft.com/office/powerpoint/2010/main" val="2984687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555FBAD-9930-4A03-A064-0802DDE1B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571" y="825023"/>
            <a:ext cx="5590857" cy="3645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3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61DADEB-CA63-4E6A-B7B5-92DFC299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2390" y="547206"/>
            <a:ext cx="5459219" cy="404908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82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FD3E69-8BA3-4055-BFE7-92FC6F912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202" y="667685"/>
            <a:ext cx="5209085" cy="39452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Residuals are what is left after the model.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I.e. </a:t>
                </a:r>
                <a14:m>
                  <m:oMath xmlns:m="http://schemas.openxmlformats.org/officeDocument/2006/math"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𝑟𝑒𝑠𝑖𝑑𝑢𝑎𝑙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sz="22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GB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2200" dirty="0"/>
                  <a:t>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This tells us how much error is associated with each data point.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The higher the error, the greater the weight we will assign to the point in the next iteration.</a:t>
                </a:r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  <a:blipFill>
                <a:blip r:embed="rId4"/>
                <a:stretch>
                  <a:fillRect l="-5169" t="-5333" r="-10736" b="-658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10DFD990-F804-41DE-9694-FF54B903AB6A}"/>
              </a:ext>
            </a:extLst>
          </p:cNvPr>
          <p:cNvSpPr/>
          <p:nvPr/>
        </p:nvSpPr>
        <p:spPr>
          <a:xfrm rot="19918273">
            <a:off x="3670791" y="747045"/>
            <a:ext cx="1431851" cy="2173588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4403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Next we learn a new tree to modify the existing rule (based on the weights of each data point);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In this case we will learn the tree:</a:t>
                </a:r>
                <a:br>
                  <a:rPr lang="en-GB" sz="2200" dirty="0"/>
                </a:br>
                <a:r>
                  <a:rPr lang="en-GB" sz="2200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≤ 1.81</m:t>
                    </m:r>
                  </m:oMath>
                </a14:m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GB" sz="2200" b="0" i="1" dirty="0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</m:acc>
                    <m:r>
                      <a:rPr lang="en-GB" sz="22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+=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0.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32</m:t>
                    </m:r>
                  </m:oMath>
                </a14:m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else:</a:t>
                </a:r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GB" sz="2200" b="0" i="1" smtClean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</m:acc>
                    <m:r>
                      <a:rPr lang="en-GB" sz="2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 −=0.07</m:t>
                    </m:r>
                  </m:oMath>
                </a14:m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  <a:blipFill>
                <a:blip r:embed="rId3"/>
                <a:stretch>
                  <a:fillRect l="-5169" t="-5333" r="-5964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9FC85E1-ABCA-4CEA-A07D-CC1295DE3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7201" y="667684"/>
            <a:ext cx="5265793" cy="389268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43CF2F-45D6-46CC-BD57-11D1DF28CD85}"/>
              </a:ext>
            </a:extLst>
          </p:cNvPr>
          <p:cNvCxnSpPr/>
          <p:nvPr/>
        </p:nvCxnSpPr>
        <p:spPr>
          <a:xfrm flipV="1">
            <a:off x="4479851" y="2417133"/>
            <a:ext cx="0" cy="38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66B7E3-C3B2-41FB-ABA8-C3644C71749A}"/>
              </a:ext>
            </a:extLst>
          </p:cNvPr>
          <p:cNvCxnSpPr>
            <a:cxnSpLocks/>
          </p:cNvCxnSpPr>
          <p:nvPr/>
        </p:nvCxnSpPr>
        <p:spPr>
          <a:xfrm>
            <a:off x="6666614" y="3023189"/>
            <a:ext cx="0" cy="37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639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5D3FC0-285F-4581-8331-CDC03E76F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394" y="1049511"/>
            <a:ext cx="4019743" cy="30444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AAA7B8-2249-4AAC-B939-41D8AE4AC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06981"/>
            <a:ext cx="4184150" cy="3044477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065AB56-7D54-4743-A911-DC51874DA62E}"/>
              </a:ext>
            </a:extLst>
          </p:cNvPr>
          <p:cNvSpPr/>
          <p:nvPr/>
        </p:nvSpPr>
        <p:spPr>
          <a:xfrm rot="1907026">
            <a:off x="7791387" y="1242924"/>
            <a:ext cx="1025759" cy="1578582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59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EAC765F-802A-41B4-96D7-06AF263C40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996" y="709194"/>
            <a:ext cx="5265793" cy="38857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We will again learn a new tree using the new weights;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200" dirty="0"/>
                  <a:t>In this case we will learn the tree:</a:t>
                </a:r>
                <a:br>
                  <a:rPr lang="en-GB" sz="2200" dirty="0"/>
                </a:br>
                <a:r>
                  <a:rPr lang="en-GB" sz="2200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GB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𝑥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ourier New" panose="02070309020205020404" pitchFamily="49" charset="0"/>
                      </a:rPr>
                      <m:t> ≤8.70</m:t>
                    </m:r>
                  </m:oMath>
                </a14:m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:</a:t>
                </a:r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GB" sz="2200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</m:acc>
                    <m:r>
                      <a:rPr lang="en-GB" sz="2200" b="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−</m:t>
                    </m:r>
                    <m:r>
                      <a:rPr lang="en-GB" sz="220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GB" sz="2200" b="0" i="1" dirty="0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0.06</m:t>
                    </m:r>
                  </m:oMath>
                </a14:m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else:</a:t>
                </a:r>
                <a:b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</a:br>
                <a:r>
                  <a:rPr lang="en-GB" sz="2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200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</m:ctrlPr>
                      </m:accPr>
                      <m:e>
                        <m:r>
                          <a:rPr lang="en-GB" sz="2200" i="1" dirty="0">
                            <a:latin typeface="Cambria Math" panose="02040503050406030204" pitchFamily="18" charset="0"/>
                            <a:cs typeface="Courier New" panose="02070309020205020404" pitchFamily="49" charset="0"/>
                          </a:rPr>
                          <m:t>𝑦</m:t>
                        </m:r>
                      </m:e>
                    </m:acc>
                    <m:r>
                      <a:rPr lang="en-GB" sz="2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+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=</m:t>
                    </m:r>
                    <m:r>
                      <a:rPr lang="en-GB" sz="2200" b="0" i="1" smtClean="0">
                        <a:latin typeface="Cambria Math" panose="02040503050406030204" pitchFamily="18" charset="0"/>
                        <a:cs typeface="Courier New" panose="02070309020205020404" pitchFamily="49" charset="0"/>
                      </a:rPr>
                      <m:t>0.36</m:t>
                    </m:r>
                  </m:oMath>
                </a14:m>
                <a:endParaRPr lang="en-GB" sz="2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>
          <p:sp>
            <p:nvSpPr>
              <p:cNvPr id="7" name="Text Placeholder 1">
                <a:extLst>
                  <a:ext uri="{FF2B5EF4-FFF2-40B4-BE49-F238E27FC236}">
                    <a16:creationId xmlns:a16="http://schemas.microsoft.com/office/drawing/2014/main" id="{D842A448-1D37-4C41-B581-310C75D8A8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3062178" cy="2286664"/>
              </a:xfrm>
              <a:blipFill>
                <a:blip r:embed="rId4"/>
                <a:stretch>
                  <a:fillRect l="-5169" t="-5333" b="-269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F43CF2F-45D6-46CC-BD57-11D1DF28CD85}"/>
              </a:ext>
            </a:extLst>
          </p:cNvPr>
          <p:cNvCxnSpPr/>
          <p:nvPr/>
        </p:nvCxnSpPr>
        <p:spPr>
          <a:xfrm flipV="1">
            <a:off x="8413898" y="2457113"/>
            <a:ext cx="0" cy="3898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66B7E3-C3B2-41FB-ABA8-C3644C71749A}"/>
              </a:ext>
            </a:extLst>
          </p:cNvPr>
          <p:cNvCxnSpPr>
            <a:cxnSpLocks/>
          </p:cNvCxnSpPr>
          <p:nvPr/>
        </p:nvCxnSpPr>
        <p:spPr>
          <a:xfrm>
            <a:off x="6666614" y="3023189"/>
            <a:ext cx="0" cy="37923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826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C73DF7-D8E3-47A9-BDB6-FDF3DC7DD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2" y="928349"/>
            <a:ext cx="4184151" cy="32868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B2AFA0-CB89-49AF-8A67-347CCBE45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325" y="928349"/>
            <a:ext cx="4167103" cy="32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064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1.1</a:t>
            </a:r>
            <a:r>
              <a:rPr lang="en-GB" dirty="0">
                <a:solidFill>
                  <a:srgbClr val="00AEEF"/>
                </a:solidFill>
              </a:rPr>
              <a:t> The Story So Far …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C887BA-DB25-43E0-9DD0-985AF854D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504" y="967291"/>
            <a:ext cx="6042992" cy="34047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70CC84-F94F-4C82-B5E7-F1DD7FEB4174}"/>
              </a:ext>
            </a:extLst>
          </p:cNvPr>
          <p:cNvSpPr txBox="1"/>
          <p:nvPr/>
        </p:nvSpPr>
        <p:spPr>
          <a:xfrm>
            <a:off x="2373463" y="4724993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Source: </a:t>
            </a: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https://www.ibm.com/topics/decision-trees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B2F3DB-E62E-40BC-AB4A-7E2A97454A34}"/>
              </a:ext>
            </a:extLst>
          </p:cNvPr>
          <p:cNvSpPr txBox="1"/>
          <p:nvPr/>
        </p:nvSpPr>
        <p:spPr>
          <a:xfrm>
            <a:off x="6687049" y="2436024"/>
            <a:ext cx="118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radley Hand ITC" panose="03070402050302030203" pitchFamily="66" charset="0"/>
              </a:rPr>
              <a:t>Parent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098149B-B686-431C-930F-B4FC33C0E1B6}"/>
              </a:ext>
            </a:extLst>
          </p:cNvPr>
          <p:cNvSpPr txBox="1"/>
          <p:nvPr/>
        </p:nvSpPr>
        <p:spPr>
          <a:xfrm>
            <a:off x="7335078" y="3686845"/>
            <a:ext cx="1184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Bradley Hand ITC" panose="03070402050302030203" pitchFamily="66" charset="0"/>
              </a:rPr>
              <a:t>Child</a:t>
            </a:r>
          </a:p>
        </p:txBody>
      </p:sp>
    </p:spTree>
    <p:extLst>
      <p:ext uri="{BB962C8B-B14F-4D97-AF65-F5344CB8AC3E}">
        <p14:creationId xmlns:p14="http://schemas.microsoft.com/office/powerpoint/2010/main" val="31565540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7FF9F4-1B6F-4E52-BCAF-F47E79E3C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72" y="928349"/>
            <a:ext cx="4207106" cy="32868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69EE04-B404-4B2E-AAE9-AF0F4AF0F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952" y="928349"/>
            <a:ext cx="4167476" cy="328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952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4 Gradient Boosted Decision Trees (Regression)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8021B8-EB9B-4399-96AD-6B60F51B1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5"/>
            <a:ext cx="91440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2297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5 GBDT: Hyperparameters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F6CD3C31-D2B3-41D7-8059-DB738C9B1735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8082778" cy="2286664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latin typeface="Courier New" panose="02070309020205020404" pitchFamily="49" charset="0"/>
                    <a:ea typeface="Cambria Math" panose="02040503050406030204" pitchFamily="18" charset="0"/>
                    <a:cs typeface="Courier New" panose="02070309020205020404" pitchFamily="49" charset="0"/>
                  </a:rPr>
                  <a:t>n_estimators</a:t>
                </a:r>
                <a:r>
                  <a:rPr lang="en-GB" sz="2400" dirty="0"/>
                  <a:t>: Number of trees to build (</a:t>
                </a: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</a:t>
                </a:r>
                <a:r>
                  <a:rPr lang="en-GB" sz="2400" dirty="0"/>
                  <a:t> ). Corresponds to the number of sequential trees to build.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Loss function: How to measure error/performance – e.g. (</a:t>
                </a:r>
                <a:r>
                  <a:rPr lang="en-GB" sz="24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MSE</a:t>
                </a:r>
                <a:r>
                  <a:rPr lang="en-GB" sz="2400" dirty="0">
                    <a:ea typeface="Cambria Math" panose="02040503050406030204" pitchFamily="18" charset="0"/>
                  </a:rPr>
                  <a:t>  or </a:t>
                </a:r>
                <a:r>
                  <a:rPr lang="en-GB" sz="2400" i="1" dirty="0">
                    <a:ea typeface="Cambria Math" panose="02040503050406030204" pitchFamily="18" charset="0"/>
                  </a:rPr>
                  <a:t>log loss</a:t>
                </a:r>
                <a:r>
                  <a:rPr lang="en-GB" sz="2400" dirty="0">
                    <a:ea typeface="Cambria Math" panose="02040503050406030204" pitchFamily="18" charset="0"/>
                  </a:rPr>
                  <a:t>). </a:t>
                </a:r>
                <a:r>
                  <a:rPr lang="en-GB" sz="2400" b="1" dirty="0">
                    <a:ea typeface="Cambria Math" panose="02040503050406030204" pitchFamily="18" charset="0"/>
                  </a:rPr>
                  <a:t>NOTE</a:t>
                </a:r>
                <a:r>
                  <a:rPr lang="en-GB" sz="2400" dirty="0">
                    <a:ea typeface="Cambria Math" panose="02040503050406030204" pitchFamily="18" charset="0"/>
                  </a:rPr>
                  <a:t>: this is not the same as normal classification trees.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>
                    <a:ea typeface="Cambria Math" panose="02040503050406030204" pitchFamily="18" charset="0"/>
                  </a:rPr>
                  <a:t>Learning rate (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en-GB" sz="2400" dirty="0">
                    <a:ea typeface="Cambria Math" panose="02040503050406030204" pitchFamily="18" charset="0"/>
                  </a:rPr>
                  <a:t>):</a:t>
                </a:r>
                <a:r>
                  <a:rPr lang="en-GB" sz="2400" dirty="0"/>
                  <a:t> How strongly we react to loss (e.g. how we adjust the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GB" sz="2400" dirty="0"/>
                  <a:t> outputs). A very low value will take a very long time to find a good line and potentially underfit. A high value will jump around possible solutions and potentially overfit.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GB" sz="2400" dirty="0"/>
                  <a:t>The usual decision tree hyperparameters.</a:t>
                </a:r>
                <a:endParaRPr lang="en-US" dirty="0"/>
              </a:p>
            </p:txBody>
          </p:sp>
        </mc:Choice>
        <mc:Fallback>
          <p:sp>
            <p:nvSpPr>
              <p:cNvPr id="5" name="Text Placeholder 1">
                <a:extLst>
                  <a:ext uri="{FF2B5EF4-FFF2-40B4-BE49-F238E27FC236}">
                    <a16:creationId xmlns:a16="http://schemas.microsoft.com/office/drawing/2014/main" id="{F6CD3C31-D2B3-41D7-8059-DB738C9B1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61507" y="804407"/>
                <a:ext cx="8082778" cy="2286664"/>
              </a:xfrm>
              <a:blipFill>
                <a:blip r:embed="rId3"/>
                <a:stretch>
                  <a:fillRect l="-2112" t="-6400" r="-1961" b="-6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177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3.</a:t>
            </a:r>
            <a:r>
              <a:rPr lang="en-GB" dirty="0">
                <a:solidFill>
                  <a:srgbClr val="00AEEF"/>
                </a:solidFill>
              </a:rPr>
              <a:t>8 MDTGA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665B3-97E9-491B-861C-B88025DA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32" y="650801"/>
            <a:ext cx="4287136" cy="42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9839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6349-59DD-448D-BEFA-A4331617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A1D6-C076-48C7-B7DA-3F306B7A40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Autofit/>
          </a:bodyPr>
          <a:lstStyle/>
          <a:p>
            <a:r>
              <a:rPr lang="en-GB" sz="216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14262-823D-4315-9A4D-9A8754DBB78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Autofit/>
          </a:bodyPr>
          <a:lstStyle/>
          <a:p>
            <a:r>
              <a:rPr lang="en-GB" sz="2160" dirty="0"/>
              <a:t>Random Forests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2F934D-3D38-4B54-8108-05EFF31621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6923" y="2771183"/>
            <a:ext cx="7143369" cy="576160"/>
          </a:xfrm>
        </p:spPr>
        <p:txBody>
          <a:bodyPr anchor="ctr">
            <a:noAutofit/>
          </a:bodyPr>
          <a:lstStyle/>
          <a:p>
            <a:r>
              <a:rPr lang="en-GB" sz="2160" dirty="0"/>
              <a:t>Gradient Boosted Decision Trees (GBDT)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1D25C-A7D5-4BF7-8913-310ACBC8E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040" y="3319043"/>
            <a:ext cx="6429032" cy="782561"/>
          </a:xfrm>
        </p:spPr>
        <p:txBody>
          <a:bodyPr anchor="ctr">
            <a:normAutofit/>
          </a:bodyPr>
          <a:lstStyle/>
          <a:p>
            <a:r>
              <a:rPr lang="en-GB" sz="2160" b="1" u="sng" dirty="0"/>
              <a:t>Asynchronous Tasks</a:t>
            </a:r>
          </a:p>
        </p:txBody>
      </p:sp>
    </p:spTree>
    <p:extLst>
      <p:ext uri="{BB962C8B-B14F-4D97-AF65-F5344CB8AC3E}">
        <p14:creationId xmlns:p14="http://schemas.microsoft.com/office/powerpoint/2010/main" val="490658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</a:t>
            </a:r>
            <a:r>
              <a:rPr lang="en-GB" dirty="0">
                <a:solidFill>
                  <a:srgbClr val="00AEEF"/>
                </a:solidFill>
              </a:rPr>
              <a:t>3 However …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6" y="804407"/>
            <a:ext cx="8345171" cy="22866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b="1" dirty="0"/>
              <a:t>Logistic Regression</a:t>
            </a:r>
          </a:p>
          <a:p>
            <a:pPr marL="971550" lvl="1" indent="-457200">
              <a:buClr>
                <a:srgbClr val="00B2DD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Limited to </a:t>
            </a:r>
            <a:r>
              <a:rPr lang="en-GB" sz="2000" i="1" dirty="0"/>
              <a:t>linear </a:t>
            </a:r>
            <a:r>
              <a:rPr lang="en-GB" sz="2000" dirty="0"/>
              <a:t>problems – many problems are </a:t>
            </a:r>
            <a:r>
              <a:rPr lang="en-GB" sz="2000" i="1" dirty="0"/>
              <a:t>non-linear</a:t>
            </a:r>
            <a:r>
              <a:rPr lang="en-GB" sz="2000" dirty="0"/>
              <a:t>;</a:t>
            </a:r>
          </a:p>
          <a:p>
            <a:pPr marL="971550" lvl="1" indent="-457200">
              <a:buClr>
                <a:srgbClr val="00B2DD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Fixed parameter size (number of features + 1). Means that we likely underfit complex problems.</a:t>
            </a:r>
          </a:p>
          <a:p>
            <a:pPr marL="457200" indent="-4572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GB" sz="2200" b="1" dirty="0"/>
              <a:t>Decision Trees</a:t>
            </a:r>
          </a:p>
          <a:p>
            <a:pPr marL="971550" lvl="1" indent="-457200">
              <a:buClr>
                <a:srgbClr val="00B0F0"/>
              </a:buClr>
              <a:buFont typeface="Courier New" panose="02070309020205020404" pitchFamily="49" charset="0"/>
              <a:buChar char="o"/>
            </a:pPr>
            <a:r>
              <a:rPr lang="en-GB" sz="2000" dirty="0"/>
              <a:t>In practice, one of two things happens:</a:t>
            </a:r>
          </a:p>
          <a:p>
            <a:pPr marL="1314450" lvl="2" indent="-457200">
              <a:buClr>
                <a:srgbClr val="00B0F0"/>
              </a:buClr>
              <a:buFont typeface="+mj-lt"/>
              <a:buAutoNum type="arabicPeriod"/>
            </a:pPr>
            <a:r>
              <a:rPr lang="en-GB" sz="1800" dirty="0"/>
              <a:t>We learn a model that is too simple (tree is too shallow) and we underfit;</a:t>
            </a:r>
          </a:p>
          <a:p>
            <a:pPr marL="1314450" lvl="2" indent="-457200">
              <a:buClr>
                <a:srgbClr val="00B0F0"/>
              </a:buClr>
              <a:buFont typeface="+mj-lt"/>
              <a:buAutoNum type="arabicPeriod"/>
            </a:pPr>
            <a:r>
              <a:rPr lang="en-GB" sz="1800" dirty="0"/>
              <a:t>We learn a model that is too complex (tree is too deep) and we overfit.</a:t>
            </a:r>
          </a:p>
          <a:p>
            <a:pPr marL="1314450" lvl="2" indent="-457200">
              <a:buClr>
                <a:srgbClr val="00B0F0"/>
              </a:buClr>
              <a:buFont typeface="+mj-lt"/>
              <a:buAutoNum type="arabicPeriod"/>
            </a:pPr>
            <a:endParaRPr lang="en-GB" sz="1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857250" lvl="1" indent="-34290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948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</a:t>
            </a:r>
            <a:r>
              <a:rPr lang="en-GB" dirty="0">
                <a:solidFill>
                  <a:srgbClr val="00AEEF"/>
                </a:solidFill>
              </a:rPr>
              <a:t>4 AI Building Blocks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6" y="804407"/>
            <a:ext cx="8209999" cy="22866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Software has eaten the world.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AI has eaten software.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Machine learning has eaten AI.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/>
              <a:t>Neural networks have eaten machine learning.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We’ll learn about neural networks next week.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i="1" dirty="0"/>
              <a:t>Learning about neural networks is much easier if we first understand logistic regression and the stuff we’ll talk about today.</a:t>
            </a:r>
          </a:p>
        </p:txBody>
      </p:sp>
    </p:spTree>
    <p:extLst>
      <p:ext uri="{BB962C8B-B14F-4D97-AF65-F5344CB8AC3E}">
        <p14:creationId xmlns:p14="http://schemas.microsoft.com/office/powerpoint/2010/main" val="109688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</a:t>
            </a:r>
            <a:r>
              <a:rPr lang="en-GB" dirty="0">
                <a:solidFill>
                  <a:srgbClr val="00AEEF"/>
                </a:solidFill>
              </a:rPr>
              <a:t>5 MDTGA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A665B3-97E9-491B-861C-B88025DA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432" y="650801"/>
            <a:ext cx="4287136" cy="4287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38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</a:t>
            </a:r>
            <a:r>
              <a:rPr lang="en-GB" dirty="0">
                <a:solidFill>
                  <a:srgbClr val="00AEEF"/>
                </a:solidFill>
              </a:rPr>
              <a:t>6 Building Models is Hard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D3A1D01-46BC-4FDA-94D9-BA363F6B780F}"/>
              </a:ext>
            </a:extLst>
          </p:cNvPr>
          <p:cNvSpPr/>
          <p:nvPr/>
        </p:nvSpPr>
        <p:spPr bwMode="auto">
          <a:xfrm>
            <a:off x="2145602" y="1272382"/>
            <a:ext cx="6416412" cy="2630540"/>
          </a:xfrm>
          <a:custGeom>
            <a:avLst/>
            <a:gdLst>
              <a:gd name="connsiteX0" fmla="*/ 0 w 6416412"/>
              <a:gd name="connsiteY0" fmla="*/ 2630193 h 2630540"/>
              <a:gd name="connsiteX1" fmla="*/ 1119117 w 6416412"/>
              <a:gd name="connsiteY1" fmla="*/ 2248056 h 2630540"/>
              <a:gd name="connsiteX2" fmla="*/ 2415654 w 6416412"/>
              <a:gd name="connsiteY2" fmla="*/ 310074 h 2630540"/>
              <a:gd name="connsiteX3" fmla="*/ 6073254 w 6416412"/>
              <a:gd name="connsiteY3" fmla="*/ 23471 h 2630540"/>
              <a:gd name="connsiteX4" fmla="*/ 6045958 w 6416412"/>
              <a:gd name="connsiteY4" fmla="*/ 37119 h 263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6412" h="2630540">
                <a:moveTo>
                  <a:pt x="0" y="2630193"/>
                </a:moveTo>
                <a:cubicBezTo>
                  <a:pt x="358254" y="2632467"/>
                  <a:pt x="716508" y="2634742"/>
                  <a:pt x="1119117" y="2248056"/>
                </a:cubicBezTo>
                <a:cubicBezTo>
                  <a:pt x="1521726" y="1861370"/>
                  <a:pt x="1589965" y="680838"/>
                  <a:pt x="2415654" y="310074"/>
                </a:cubicBezTo>
                <a:cubicBezTo>
                  <a:pt x="3241343" y="-60690"/>
                  <a:pt x="6073254" y="23471"/>
                  <a:pt x="6073254" y="23471"/>
                </a:cubicBezTo>
                <a:cubicBezTo>
                  <a:pt x="6678305" y="-22021"/>
                  <a:pt x="6362131" y="7549"/>
                  <a:pt x="6045958" y="37119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77F1398-2CE3-453E-97DD-A0DBF6CA6EFB}"/>
              </a:ext>
            </a:extLst>
          </p:cNvPr>
          <p:cNvCxnSpPr>
            <a:cxnSpLocks/>
          </p:cNvCxnSpPr>
          <p:nvPr/>
        </p:nvCxnSpPr>
        <p:spPr bwMode="auto">
          <a:xfrm>
            <a:off x="2134565" y="916092"/>
            <a:ext cx="0" cy="3096344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5A961C1-56B7-4018-A42E-E8854C23EAD9}"/>
              </a:ext>
            </a:extLst>
          </p:cNvPr>
          <p:cNvCxnSpPr>
            <a:cxnSpLocks/>
          </p:cNvCxnSpPr>
          <p:nvPr/>
        </p:nvCxnSpPr>
        <p:spPr bwMode="auto">
          <a:xfrm flipV="1">
            <a:off x="2102144" y="3902922"/>
            <a:ext cx="6555406" cy="62618"/>
          </a:xfrm>
          <a:prstGeom prst="line">
            <a:avLst/>
          </a:prstGeom>
          <a:solidFill>
            <a:schemeClr val="accent1"/>
          </a:solidFill>
          <a:ln w="76200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2752965-221B-4534-8952-5A8C97094C95}"/>
              </a:ext>
            </a:extLst>
          </p:cNvPr>
          <p:cNvSpPr txBox="1"/>
          <p:nvPr/>
        </p:nvSpPr>
        <p:spPr>
          <a:xfrm>
            <a:off x="1814559" y="3928110"/>
            <a:ext cx="5832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Gloucester MT Extra Condensed" panose="02030808020601010101" pitchFamily="18" charset="0"/>
              </a:rPr>
              <a:t>Complexity / Effort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323411-5D90-496F-897A-E067D8614BFF}"/>
              </a:ext>
            </a:extLst>
          </p:cNvPr>
          <p:cNvSpPr txBox="1"/>
          <p:nvPr/>
        </p:nvSpPr>
        <p:spPr>
          <a:xfrm rot="16200000">
            <a:off x="191071" y="2141096"/>
            <a:ext cx="3096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dirty="0">
                <a:latin typeface="Gloucester MT Extra Condensed" panose="02030808020601010101" pitchFamily="18" charset="0"/>
              </a:rPr>
              <a:t>Accuracy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039ABE-AF82-429C-8E7E-F436223A88A7}"/>
              </a:ext>
            </a:extLst>
          </p:cNvPr>
          <p:cNvSpPr/>
          <p:nvPr/>
        </p:nvSpPr>
        <p:spPr bwMode="auto">
          <a:xfrm>
            <a:off x="6783111" y="380969"/>
            <a:ext cx="2232248" cy="418089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857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1D78-7FFF-6C43-B2D1-C4E40598FA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99" y="362850"/>
            <a:ext cx="6599447" cy="380867"/>
          </a:xfrm>
        </p:spPr>
        <p:txBody>
          <a:bodyPr/>
          <a:lstStyle/>
          <a:p>
            <a:r>
              <a:rPr lang="en-US" dirty="0">
                <a:solidFill>
                  <a:srgbClr val="00AEEF"/>
                </a:solidFill>
              </a:rPr>
              <a:t>1.</a:t>
            </a:r>
            <a:r>
              <a:rPr lang="en-GB" dirty="0">
                <a:solidFill>
                  <a:srgbClr val="00AEEF"/>
                </a:solidFill>
              </a:rPr>
              <a:t>7 If Your Problem …</a:t>
            </a:r>
          </a:p>
          <a:p>
            <a:endParaRPr lang="en-US" dirty="0">
              <a:solidFill>
                <a:srgbClr val="00AEEF"/>
              </a:solidFill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CD3C31-D2B3-41D7-8059-DB738C9B1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1506" y="804407"/>
            <a:ext cx="8209999" cy="228666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Is relatively non-complex;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Will be based on relatively small data;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Will be based on structured data;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Requires some form of </a:t>
            </a:r>
            <a:r>
              <a:rPr lang="en-GB" sz="2200" dirty="0" err="1"/>
              <a:t>explainability</a:t>
            </a:r>
            <a:r>
              <a:rPr lang="en-GB" sz="2200" dirty="0"/>
              <a:t> (explainable AI – XAI);</a:t>
            </a:r>
          </a:p>
          <a:p>
            <a:r>
              <a:rPr lang="en-GB" sz="2200" dirty="0"/>
              <a:t>	and/or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Needs to be completed (or prototyped) quickly 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200" dirty="0"/>
              <a:t>Logistic regression or the methods we will discuss today are likely to perform best (and are still widely used in business).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41392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86349-59DD-448D-BEFA-A43316173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Session Aims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5A1D6-C076-48C7-B7DA-3F306B7A40B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>
            <a:noAutofit/>
          </a:bodyPr>
          <a:lstStyle/>
          <a:p>
            <a:r>
              <a:rPr lang="en-GB" sz="2160" dirty="0"/>
              <a:t>Introduction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14262-823D-4315-9A4D-9A8754DBB788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 anchor="ctr">
            <a:noAutofit/>
          </a:bodyPr>
          <a:lstStyle/>
          <a:p>
            <a:r>
              <a:rPr lang="en-GB" sz="2160" b="1" u="sng" dirty="0"/>
              <a:t>Random Forests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42F934D-3D38-4B54-8108-05EFF316215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06923" y="2771183"/>
            <a:ext cx="7143369" cy="576160"/>
          </a:xfrm>
        </p:spPr>
        <p:txBody>
          <a:bodyPr anchor="ctr">
            <a:noAutofit/>
          </a:bodyPr>
          <a:lstStyle/>
          <a:p>
            <a:r>
              <a:rPr lang="en-GB" sz="2160" dirty="0"/>
              <a:t>Gradient Boosted Decision Trees (GBDT)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21D25C-A7D5-4BF7-8913-310ACBC8E9E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7040" y="3319043"/>
            <a:ext cx="6429032" cy="782561"/>
          </a:xfrm>
        </p:spPr>
        <p:txBody>
          <a:bodyPr anchor="ctr">
            <a:normAutofit/>
          </a:bodyPr>
          <a:lstStyle/>
          <a:p>
            <a:r>
              <a:rPr lang="en-GB" sz="2160" dirty="0"/>
              <a:t>Asynchronous Tasks</a:t>
            </a:r>
          </a:p>
        </p:txBody>
      </p:sp>
    </p:spTree>
    <p:extLst>
      <p:ext uri="{BB962C8B-B14F-4D97-AF65-F5344CB8AC3E}">
        <p14:creationId xmlns:p14="http://schemas.microsoft.com/office/powerpoint/2010/main" val="340622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49577</TotalTime>
  <Words>1526</Words>
  <Application>Microsoft Office PowerPoint</Application>
  <PresentationFormat>On-screen Show (16:9)</PresentationFormat>
  <Paragraphs>138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Bahnschrift SemiBold Condensed</vt:lpstr>
      <vt:lpstr>Bradley Hand ITC</vt:lpstr>
      <vt:lpstr>Calibri</vt:lpstr>
      <vt:lpstr>Calibri Light</vt:lpstr>
      <vt:lpstr>Cambria Math</vt:lpstr>
      <vt:lpstr>Courier New</vt:lpstr>
      <vt:lpstr>Gloucester MT Extra Condensed</vt:lpstr>
      <vt:lpstr>Helvetica</vt:lpstr>
      <vt:lpstr>Times New Roman</vt:lpstr>
      <vt:lpstr>Wingdings</vt:lpstr>
      <vt:lpstr>Office Theme</vt:lpstr>
      <vt:lpstr>Data Science &amp; Generative 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Aims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Session Aims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Kerry Mawby</dc:creator>
  <cp:lastModifiedBy>Mortenson, Michael</cp:lastModifiedBy>
  <cp:revision>503</cp:revision>
  <dcterms:created xsi:type="dcterms:W3CDTF">2017-04-05T11:04:35Z</dcterms:created>
  <dcterms:modified xsi:type="dcterms:W3CDTF">2025-11-02T22:08:37Z</dcterms:modified>
</cp:coreProperties>
</file>